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72" r:id="rId4"/>
    <p:sldId id="257" r:id="rId6"/>
    <p:sldId id="258" r:id="rId7"/>
    <p:sldId id="259" r:id="rId8"/>
    <p:sldId id="260" r:id="rId9"/>
    <p:sldId id="271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中册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6c650320008bd230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8.xml"/><Relationship Id="rId2" Type="http://schemas.openxmlformats.org/officeDocument/2006/relationships/image" Target="../media/image9.jpeg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_1#4a20d093f?sp=1&amp;pid=c691b2167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诗人在诗中借北望中原回顾了自己早年的凌云壮志和战争生活，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并由此俯仰千载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抒发了①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的感叹和对投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降派的③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5_AN.5_1#4a20d093f.blank?pid=c691b2167&amp;color=0,0,0&amp;vpa=3&amp;vtp=1&amp;bbb=1"/>
          <p:cNvSpPr/>
          <p:nvPr/>
        </p:nvSpPr>
        <p:spPr>
          <a:xfrm>
            <a:off x="4890166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壮志难酬</a:t>
            </a:r>
            <a:endParaRPr lang="en-US" altLang="zh-CN" sz="2800" dirty="0"/>
          </a:p>
        </p:txBody>
      </p:sp>
      <p:sp>
        <p:nvSpPr>
          <p:cNvPr id="4" name="QB_5_AN.6_1#4a20d093f.blank?pid=c691b2167&amp;color=0,0,0&amp;vpa=4&amp;vtp=1&amp;bbb=1"/>
          <p:cNvSpPr/>
          <p:nvPr/>
        </p:nvSpPr>
        <p:spPr>
          <a:xfrm>
            <a:off x="7379367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老迈年高</a:t>
            </a:r>
            <a:endParaRPr lang="en-US" altLang="zh-CN" sz="2800" dirty="0"/>
          </a:p>
        </p:txBody>
      </p:sp>
      <p:sp>
        <p:nvSpPr>
          <p:cNvPr id="5" name="QB_5_AN.7_1#4a20d093f.blank?pid=c691b2167&amp;color=0,0,0&amp;vpa=5&amp;vtp=1&amp;bbb=1"/>
          <p:cNvSpPr/>
          <p:nvPr/>
        </p:nvSpPr>
        <p:spPr>
          <a:xfrm>
            <a:off x="2045367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强烈愤慨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b00b3579?pid=e11da11bf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赏文析法</a:t>
            </a:r>
            <a:endParaRPr lang="en-US" altLang="zh-CN" sz="3200" dirty="0"/>
          </a:p>
        </p:txBody>
      </p:sp>
      <p:sp>
        <p:nvSpPr>
          <p:cNvPr id="3" name="QB_5_BD.13_1#ee85be5d5?sp=1&amp;pid=bb00b3579&amp;color=0,0,0&amp;vtp=1&amp;bbb=1&amp;hb=1&amp;hltap=1"/>
          <p:cNvSpPr/>
          <p:nvPr/>
        </p:nvSpPr>
        <p:spPr>
          <a:xfrm>
            <a:off x="612648" y="9540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“书愤”之“愤”包含哪些感情？（6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14_1#ee85be5d5?sp=1&amp;pid=bb00b3579&amp;color=0,0,0&amp;vtp=1&amp;bbb=1&amp;hb=1&amp;hla=1"/>
          <p:cNvSpPr/>
          <p:nvPr/>
        </p:nvSpPr>
        <p:spPr>
          <a:xfrm>
            <a:off x="612648" y="158140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所愤之一为“世事艰”，投降派把持朝政，朝廷“主和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”，阻挠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。②所愤之二为“空自许”，壮志难酬，请缨无路。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③所愤之三为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鬓先斑”，岁月蹉跎，年华空老。④所愤之四为“谁堪伯仲间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”，南宋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朝廷苟且偷安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，无人领军。“愤”中含“恨”，“愤”中含“悲”，“愤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”中含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叹”。（答出一点给2分，答出两点给3分，答出三点给5分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，答出四点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3_1#b24e7782e?sp=1&amp;pid=bb00b3579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简析本诗中对比手法的运用。（6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4_1#b24e7782e?sp=1&amp;pid=bb00b3579&amp;color=0,0,0&amp;vtp=1&amp;bt=1&amp;bbb=1&amp;hb=1&amp;hla=1"/>
          <p:cNvSpPr/>
          <p:nvPr/>
        </p:nvSpPr>
        <p:spPr>
          <a:xfrm>
            <a:off x="612648" y="109538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诗人自身的对比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，即昔日的豪气壮举和今日的年迈衰颓的对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，表现了诗人对岁月无情、壮志难酬的感慨。②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诸葛亮的矢志北伐、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积极进取和当今权臣的苟且误国的对比，表现了诗人怀古伤今的悲愤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和无奈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3_1#4c2b276c8?sp=1&amp;pid=bb00b3579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请赏析本诗颔联的场面描写。（6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4_1#4c2b276c8?sp=1&amp;pid=bb00b3579&amp;color=0,0,0&amp;vtp=1&amp;bt=1&amp;bbb=1&amp;hb=1&amp;hla=1"/>
          <p:cNvSpPr/>
          <p:nvPr/>
        </p:nvSpPr>
        <p:spPr>
          <a:xfrm>
            <a:off x="612648" y="109538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颔联对仗工整，描画白雪皑皑、秋风萧萧、万马奔腾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、战船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横江的征战场面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，从而赞美了当年气吞残虏、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挥戈卫边的爱国将士，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“气如山”这种豪情具体形象的说明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，从中可以看出诗人战斗的热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。②此联表面写宏大的场面，实际歌颂英勇的战士，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表面写战争，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实际抒发感情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3_1#46decaa5e?sp=1&amp;pid=bb00b3579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试分析本诗虚实相生的艺术特色。（6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4_1#46decaa5e?sp=1&amp;pid=bb00b3579&amp;color=0,0,0&amp;vtp=1&amp;bt=1&amp;bbb=1&amp;hb=1&amp;hla=1"/>
          <p:cNvSpPr/>
          <p:nvPr/>
        </p:nvSpPr>
        <p:spPr>
          <a:xfrm>
            <a:off x="612648" y="109538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首联上句写虚，回忆年轻时的天真单纯；下句以实写虚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有形的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“山”来形容无形的“气”，突出“气”的坚毅、豪迈。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②颈联上句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塞上长城”写理想，气势雄伟，意境高远，从大处、远处落笔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；下句“镜中衰鬓”写现实，感情沉郁，格调凝重，从细处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、近处着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，是实写。③变化多姿的虚实的映衬，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加重了诗歌雄壮悲愤的基调。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f9be97f3?pid=e11da11bf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文白对译</a:t>
            </a:r>
            <a:endParaRPr lang="en-US" altLang="zh-CN" sz="3200" dirty="0"/>
          </a:p>
        </p:txBody>
      </p:sp>
      <p:pic>
        <p:nvPicPr>
          <p:cNvPr id="3" name="P_5_BD#72513d9b8?pid=1f9be97f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8496" y="1081024"/>
            <a:ext cx="4261104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0c221882.fixed?pid=6c8effd75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古诗词诵读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燕歌行并序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李凭箜篌引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锦瑟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书愤</a:t>
            </a:r>
            <a:endParaRPr lang="en-US" altLang="zh-CN" sz="4000" dirty="0"/>
          </a:p>
        </p:txBody>
      </p:sp>
      <p:sp>
        <p:nvSpPr>
          <p:cNvPr id="3" name="C_2#a0c221882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a0c221882.fixed?pid=6c8effd75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课时4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书愤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0e8424ead?lid=0e8424ead&amp;cid=0e8424ead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0e8424ead?lid=0e8424ead&amp;cid=0e8424ead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0e8424ead?lid=e11da11bf&amp;cid=e11da11bf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0e8424ead?lid=e11da11bf&amp;cid=e11da11bf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e8424ead.fixed?pid=a0c221882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3#0e8424ead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a635ac8e?pid=0e8424ead&amp;color=0,0,0&amp;vtp=1&amp;bt=1&amp;bbb=1"/>
          <p:cNvSpPr/>
          <p:nvPr/>
        </p:nvSpPr>
        <p:spPr>
          <a:xfrm>
            <a:off x="612648" y="466344"/>
            <a:ext cx="10963656" cy="7315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5_BD#fe191a512?htil=1&amp;pid=8a635ac8e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6667" y="1211030"/>
            <a:ext cx="1799783" cy="233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fe191a512?htil=1&amp;pid=8a635ac8e&amp;color=0,0,0&amp;vtp=1&amp;bbb=1&amp;hb=1&amp;hs=1"/>
          <p:cNvSpPr/>
          <p:nvPr/>
        </p:nvSpPr>
        <p:spPr>
          <a:xfrm>
            <a:off x="612648" y="1174454"/>
            <a:ext cx="8851392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陆游（1125—1210），字务观，号放翁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，越州山阴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今浙江绍兴）人。南宋文学家，爱国诗人、词人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兴四大诗人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”之一。陆游具有多方面文学才能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，以诗的成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就为最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。一生作品丰富，有数十个文集存世，自言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“六十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年间万首诗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”，至今尚存9300余首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，是中国现有存诗最多</a:t>
            </a:r>
            <a:endParaRPr lang="en-US" altLang="zh-CN" sz="2800" dirty="0"/>
          </a:p>
        </p:txBody>
      </p:sp>
      <p:sp>
        <p:nvSpPr>
          <p:cNvPr id="5" name="P_5_BD#fe191a512?htil=1&amp;pid=8a635ac8e&amp;color=0,0,0&amp;vtp=1&amp;bbb=1&amp;hb=1&amp;hs=1"/>
          <p:cNvSpPr/>
          <p:nvPr/>
        </p:nvSpPr>
        <p:spPr>
          <a:xfrm>
            <a:off x="611994" y="4430723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的诗人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。其中许多诗篇抒写了抗金杀敌的豪情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，风格雄奇奔放、沉郁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悲壮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，洋溢着强烈的爱国主义激情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；在思想上、艺术上取得了卓越成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fe191a512?htil=1&amp;pid=8a635ac8e&amp;color=0,0,0&amp;vtp=1&amp;bbb=1&amp;hb=1&amp;hs=1"/>
          <p:cNvSpPr/>
          <p:nvPr/>
        </p:nvSpPr>
        <p:spPr>
          <a:xfrm>
            <a:off x="611994" y="468000"/>
            <a:ext cx="10968012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。他在生前即有“小李白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”之称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。他不仅是南宋时期的诗坛领袖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且在中国文学史上享有崇高地位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：《剑南诗稿》《渭南文集》等。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0086006d?pid=0e8424ead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5_BD#e3463cdb3?pid=10086006d&amp;color=0,0,0&amp;vtp=1&amp;bbb=1&amp;hb=1"/>
          <p:cNvSpPr/>
          <p:nvPr/>
        </p:nvSpPr>
        <p:spPr>
          <a:xfrm>
            <a:off x="612648" y="11744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此诗为淳熙十三年（1186）春于会稽石帆别业所作，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当时陆游62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，已被罢官六年，在故乡蛰居，直到作此诗时，才以朝奉大夫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知严州军州事被起用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。作者想那山河破碎、中原未收而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“报国欲死无战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”，感于世事多艰、小人误国而“书生无地效孤忠”，因此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，诗的内容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兼有追怀往事和重新立誓报国两重感情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11da11bf.fixed?pid=a0c221882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3#e11da11bf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691b2167?pid=e11da11bf&amp;color=0,173,163&amp;vtp=1&amp;bt=1&amp;bb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整体感知</a:t>
            </a:r>
            <a:endParaRPr lang="en-US" altLang="zh-CN" sz="3200" dirty="0"/>
          </a:p>
        </p:txBody>
      </p:sp>
      <p:sp>
        <p:nvSpPr>
          <p:cNvPr id="3" name="QB_5_BD.1_1#596db14e6?sp=1&amp;pid=c691b2167&amp;color=0,0,0&amp;vtp=1&amp;bbb=1"/>
          <p:cNvSpPr/>
          <p:nvPr/>
        </p:nvSpPr>
        <p:spPr>
          <a:xfrm>
            <a:off x="612648" y="954024"/>
            <a:ext cx="10963656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5_BD.1_2#596db14e6?pid=c691b2167&amp;color=0,0,0&amp;tib=255,255,255&amp;vip=1#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58568" y="1622933"/>
            <a:ext cx="7680960" cy="451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AN.2_1#596db14e6.blank?pid=c691b2167&amp;color=0,0,0&amp;vpa=1&amp;vtp=1"/>
          <p:cNvSpPr/>
          <p:nvPr/>
        </p:nvSpPr>
        <p:spPr>
          <a:xfrm>
            <a:off x="7453376" y="2639249"/>
            <a:ext cx="2486152" cy="533019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1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渴望北伐的英雄气概</a:t>
            </a:r>
            <a:endParaRPr lang="en-US" altLang="zh-CN" sz="2100" dirty="0"/>
          </a:p>
        </p:txBody>
      </p:sp>
      <p:sp>
        <p:nvSpPr>
          <p:cNvPr id="6" name="QB_5_AN.3_1#596db14e6.blank?pid=c691b2167&amp;color=0,0,0&amp;vpa=2&amp;vtp=1"/>
          <p:cNvSpPr/>
          <p:nvPr/>
        </p:nvSpPr>
        <p:spPr>
          <a:xfrm>
            <a:off x="7598664" y="4494148"/>
            <a:ext cx="1138936" cy="512064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回到现实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2574</Words>
  <Application>WPS 演示</Application>
  <PresentationFormat>宽屏</PresentationFormat>
  <Paragraphs>113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2025-04-01T05:31:00Z</dcterms:created>
  <dcterms:modified xsi:type="dcterms:W3CDTF">2025-09-02T09:25:38Z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6F3BDCBF437E4BD4A10FA8DA57EC6769_12</vt:lpwstr>
  </property>
  <property fmtid="{D5CDD505-2E9C-101B-9397-08002B2CF9AE}" pid="3" name="KSOProductBuildVer">
    <vt:lpwstr>2052-12.1.0.22529</vt:lpwstr>
  </property>
</Properties>
</file>